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7" r:id="rId3"/>
    <p:sldId id="257" r:id="rId4"/>
    <p:sldId id="258" r:id="rId5"/>
    <p:sldId id="261" r:id="rId6"/>
    <p:sldId id="268" r:id="rId7"/>
    <p:sldId id="262" r:id="rId8"/>
    <p:sldId id="269" r:id="rId9"/>
    <p:sldId id="270" r:id="rId10"/>
    <p:sldId id="259" r:id="rId11"/>
    <p:sldId id="266" r:id="rId12"/>
    <p:sldId id="265" r:id="rId13"/>
    <p:sldId id="263" r:id="rId14"/>
    <p:sldId id="260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E9BB2-C6F9-418D-8DB0-E94DB7696224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CC32D-E1C4-48D8-A492-307A6D44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83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F4C1-37D2-4ACA-958A-22F4E24A5736}" type="datetime1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0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4834-36DF-4B3E-A8C9-BEBC49E0108C}" type="datetime1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4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A2E9-FF5F-4B07-9721-C5824D46C3D7}" type="datetime1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4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FBD1-0D63-43B7-9E7F-DD649C25E079}" type="datetime1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2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24B7-AEF7-46C3-8FF2-0855852C5236}" type="datetime1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8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63F0-EFA9-4FAA-BECA-4368771A4AB9}" type="datetime1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1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51D1-0E05-490A-B7F9-FF02074254D2}" type="datetime1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4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20B3-33D9-488A-8808-EEB198F61B26}" type="datetime1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0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CDA6-973F-48FE-B068-1D62F76513D3}" type="datetime1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6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46F7-E69C-4B01-BE1E-A3F6C6F69D3E}" type="datetime1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1E11-D7B3-4C35-A441-24E1DDBAB1CE}" type="datetime1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A0938-F78F-47CA-BB86-F3B263A36B2A}" type="datetime1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63888-FAE6-442E-BB57-9B18FC7E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6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66800" y="1295400"/>
            <a:ext cx="4572000" cy="3041650"/>
          </a:xfrm>
        </p:spPr>
        <p:txBody>
          <a:bodyPr>
            <a:normAutofit fontScale="90000"/>
          </a:bodyPr>
          <a:lstStyle/>
          <a:p>
            <a:r>
              <a:rPr lang="en-US" sz="5300" dirty="0">
                <a:solidFill>
                  <a:srgbClr val="0070C0"/>
                </a:solidFill>
              </a:rPr>
              <a:t>Robotics</a:t>
            </a:r>
            <a:br>
              <a:rPr lang="en-US" sz="1100" dirty="0"/>
            </a:br>
            <a:br>
              <a:rPr lang="en-US" sz="1100" dirty="0"/>
            </a:br>
            <a:r>
              <a:rPr lang="en-US" dirty="0"/>
              <a:t>Belts, Chains, Sprockets and Gears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6F6686-5E56-4CF6-B8CF-00BEF0D41A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95965" y="1415983"/>
            <a:ext cx="3883269" cy="40260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E32E9E-567A-4293-AB02-3F5D6340FFC6}"/>
              </a:ext>
            </a:extLst>
          </p:cNvPr>
          <p:cNvSpPr txBox="1"/>
          <p:nvPr/>
        </p:nvSpPr>
        <p:spPr>
          <a:xfrm>
            <a:off x="1905000" y="4470704"/>
            <a:ext cx="3311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/>
              <a:t>LabRat</a:t>
            </a:r>
            <a:r>
              <a:rPr lang="en-US" sz="2800" b="1" dirty="0"/>
              <a:t> Scientific</a:t>
            </a:r>
          </a:p>
          <a:p>
            <a:pPr algn="ctr"/>
            <a:r>
              <a:rPr lang="en-US" sz="2800" b="1" dirty="0"/>
              <a:t>© 2018</a:t>
            </a:r>
          </a:p>
        </p:txBody>
      </p:sp>
    </p:spTree>
    <p:extLst>
      <p:ext uri="{BB962C8B-B14F-4D97-AF65-F5344CB8AC3E}">
        <p14:creationId xmlns:p14="http://schemas.microsoft.com/office/powerpoint/2010/main" val="133616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54469" y="152596"/>
            <a:ext cx="8229600" cy="7921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Sprocket Ratios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6001" y="1295400"/>
            <a:ext cx="3883269" cy="40260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67600" y="1371628"/>
            <a:ext cx="2182758" cy="225781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343400" y="152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5532" y="2180850"/>
            <a:ext cx="37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71039" y="3657600"/>
            <a:ext cx="498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19600" y="480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67001" y="4431268"/>
            <a:ext cx="454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09800" y="293908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4135" y="1603544"/>
            <a:ext cx="448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23240" y="1230868"/>
            <a:ext cx="577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17270" y="2818529"/>
            <a:ext cx="37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4" name="Oval 13"/>
          <p:cNvSpPr/>
          <p:nvPr/>
        </p:nvSpPr>
        <p:spPr>
          <a:xfrm>
            <a:off x="8558979" y="1585601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467600" y="2851693"/>
            <a:ext cx="498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36170" y="1447827"/>
            <a:ext cx="498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62264" y="1219200"/>
            <a:ext cx="498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05600" y="39624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16</a:t>
            </a:r>
          </a:p>
          <a:p>
            <a:r>
              <a:rPr lang="en-US" dirty="0"/>
              <a:t>Ratio   =      --------     =   0.47</a:t>
            </a:r>
          </a:p>
          <a:p>
            <a:r>
              <a:rPr lang="en-US" dirty="0"/>
              <a:t>                       34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05600" y="509647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34</a:t>
            </a:r>
          </a:p>
          <a:p>
            <a:r>
              <a:rPr lang="en-US" dirty="0"/>
              <a:t>Ratio   =      --------     =   2.125</a:t>
            </a:r>
          </a:p>
          <a:p>
            <a:r>
              <a:rPr lang="en-US" dirty="0"/>
              <a:t>                       16</a:t>
            </a:r>
          </a:p>
        </p:txBody>
      </p:sp>
    </p:spTree>
    <p:extLst>
      <p:ext uri="{BB962C8B-B14F-4D97-AF65-F5344CB8AC3E}">
        <p14:creationId xmlns:p14="http://schemas.microsoft.com/office/powerpoint/2010/main" val="207458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24429" y="7620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Nomenclature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25753" y="1447801"/>
            <a:ext cx="2664069" cy="27620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87713" y="2174079"/>
            <a:ext cx="1265921" cy="130945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457786" y="1828800"/>
            <a:ext cx="3362886" cy="60960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419600" y="3200400"/>
            <a:ext cx="3401072" cy="60960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22648" y="4392751"/>
            <a:ext cx="2973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</a:rPr>
              <a:t>PRIMARY SPROCKET</a:t>
            </a:r>
          </a:p>
          <a:p>
            <a:endParaRPr lang="en-US" sz="1600" b="1" dirty="0">
              <a:solidFill>
                <a:srgbClr val="7030A0"/>
              </a:solidFill>
            </a:endParaRPr>
          </a:p>
          <a:p>
            <a:r>
              <a:rPr lang="en-US" sz="1600" b="1" dirty="0">
                <a:solidFill>
                  <a:srgbClr val="7030A0"/>
                </a:solidFill>
              </a:rPr>
              <a:t>The sprocket that is attached to the power generating device (i.e. motor).  It creates the tension (force) in the chain.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05119" y="3731031"/>
            <a:ext cx="26640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</a:rPr>
              <a:t>SECONDARY SPROCKET</a:t>
            </a:r>
          </a:p>
          <a:p>
            <a:endParaRPr lang="en-US" sz="1600" b="1" dirty="0">
              <a:solidFill>
                <a:srgbClr val="7030A0"/>
              </a:solidFill>
            </a:endParaRPr>
          </a:p>
          <a:p>
            <a:r>
              <a:rPr lang="en-US" sz="1600" b="1" dirty="0">
                <a:solidFill>
                  <a:srgbClr val="7030A0"/>
                </a:solidFill>
              </a:rPr>
              <a:t>The sprocket that is driven by force in the chain created by the primary sprocket</a:t>
            </a:r>
          </a:p>
        </p:txBody>
      </p:sp>
    </p:spTree>
    <p:extLst>
      <p:ext uri="{BB962C8B-B14F-4D97-AF65-F5344CB8AC3E}">
        <p14:creationId xmlns:p14="http://schemas.microsoft.com/office/powerpoint/2010/main" val="195212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62200" y="228297"/>
            <a:ext cx="8229600" cy="6397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Sample Problem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1338826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Primary Sprocket:            30 teeth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1731494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Secondary Sprocket:       15 teeth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7413" y="2743200"/>
            <a:ext cx="10404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the motor turning the primary sprocket is turning at 100 rev/min, how fast will the secondary sprocket be spinning?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1182232"/>
            <a:ext cx="1122794" cy="11640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34401" y="1554967"/>
            <a:ext cx="499785" cy="516972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7391400" y="1371600"/>
            <a:ext cx="1392892" cy="3048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400441" y="1948934"/>
            <a:ext cx="1392892" cy="184666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92685" y="2346305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Primary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77413" y="3711700"/>
            <a:ext cx="70529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                                  30 teeth</a:t>
            </a:r>
          </a:p>
          <a:p>
            <a:r>
              <a:rPr lang="en-US" sz="2400" dirty="0"/>
              <a:t>Sprocket Ratio   =    ----------------    =      2    </a:t>
            </a:r>
          </a:p>
          <a:p>
            <a:r>
              <a:rPr lang="en-US" sz="2400" dirty="0"/>
              <a:t>                                      15 teeth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43000" y="5160635"/>
            <a:ext cx="9966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Secondary Rotational Speed    =    Primary Rotational speed   x   Sprocket Ratio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19200" y="5710535"/>
            <a:ext cx="914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                200  rev/min          =          100  rev/min     x    2</a:t>
            </a:r>
          </a:p>
        </p:txBody>
      </p:sp>
    </p:spTree>
    <p:extLst>
      <p:ext uri="{BB962C8B-B14F-4D97-AF65-F5344CB8AC3E}">
        <p14:creationId xmlns:p14="http://schemas.microsoft.com/office/powerpoint/2010/main" val="286283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1" y="53498"/>
            <a:ext cx="8229600" cy="66675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Effect of Sprocket Ratio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28801" y="838201"/>
            <a:ext cx="2664069" cy="27620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90761" y="1564479"/>
            <a:ext cx="1265921" cy="13094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53001" y="3600212"/>
            <a:ext cx="2664069" cy="27620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09801" y="4281309"/>
            <a:ext cx="1265921" cy="1309453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160834" y="1219200"/>
            <a:ext cx="3362886" cy="60960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122648" y="2590800"/>
            <a:ext cx="3401072" cy="60960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89921" y="3962400"/>
            <a:ext cx="3515374" cy="571022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57501" y="5334000"/>
            <a:ext cx="3560629" cy="60960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52600" y="3547646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</a:rPr>
              <a:t>PRIMARY SPROCKET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81200" y="5528846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</a:rPr>
              <a:t>PRIMARY SROCKET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96200" y="1759804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Speed:   Increases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Torque:  Decreases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72400" y="4152423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Speed:   Decreases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Torque:  Increases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67600" y="995966"/>
            <a:ext cx="309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</a:rPr>
              <a:t>Effect on Free Sprocket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52795" y="6368680"/>
            <a:ext cx="2114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</a:rPr>
              <a:t>SECONDARY SROCKET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93019" y="2885723"/>
            <a:ext cx="2179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</a:rPr>
              <a:t>SECONDARY SROCKET</a:t>
            </a:r>
          </a:p>
        </p:txBody>
      </p:sp>
    </p:spTree>
    <p:extLst>
      <p:ext uri="{BB962C8B-B14F-4D97-AF65-F5344CB8AC3E}">
        <p14:creationId xmlns:p14="http://schemas.microsoft.com/office/powerpoint/2010/main" val="27236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8920" y="990601"/>
            <a:ext cx="2664069" cy="27620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20880" y="1716879"/>
            <a:ext cx="1265921" cy="1309453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14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690953" y="1371600"/>
            <a:ext cx="3362886" cy="60960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652767" y="2743200"/>
            <a:ext cx="3401072" cy="53340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82719" y="3700046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</a:rPr>
              <a:t>Primary Sprocket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86000" y="4121468"/>
            <a:ext cx="8382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/>
              <a:t>Puts heavier initial mechanical load on the motor</a:t>
            </a:r>
          </a:p>
          <a:p>
            <a:pPr marL="800100" lvl="1" indent="-342900">
              <a:buFont typeface="Calibri" pitchFamily="34" charset="0"/>
              <a:buChar char="—"/>
            </a:pPr>
            <a:r>
              <a:rPr lang="en-US" dirty="0"/>
              <a:t>Initial motor current draw will be high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Results in low acceleration</a:t>
            </a:r>
          </a:p>
          <a:p>
            <a:pPr marL="800100" lvl="1" indent="-342900">
              <a:buFont typeface="Calibri" pitchFamily="34" charset="0"/>
              <a:buChar char="—"/>
            </a:pPr>
            <a:r>
              <a:rPr lang="en-US" dirty="0"/>
              <a:t>Not good for zipping back and forth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Provides high top-end speed</a:t>
            </a:r>
          </a:p>
          <a:p>
            <a:pPr marL="800100" lvl="1" indent="-342900">
              <a:buFont typeface="Calibri" pitchFamily="34" charset="0"/>
              <a:buChar char="—"/>
            </a:pPr>
            <a:r>
              <a:rPr lang="en-US" dirty="0"/>
              <a:t>Good if you need high speed over long distance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Not good for hill/ramp climbing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D192167-DE3D-480A-80F7-81743045D757}"/>
              </a:ext>
            </a:extLst>
          </p:cNvPr>
          <p:cNvSpPr txBox="1">
            <a:spLocks/>
          </p:cNvSpPr>
          <p:nvPr/>
        </p:nvSpPr>
        <p:spPr>
          <a:xfrm>
            <a:off x="2209801" y="53498"/>
            <a:ext cx="8229600" cy="66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solidFill>
                  <a:srgbClr val="FF0000"/>
                </a:solidFill>
              </a:rPr>
              <a:t>Effect of Sprocket Ratio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9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51332" y="1006464"/>
            <a:ext cx="2664069" cy="27620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75037" y="1687561"/>
            <a:ext cx="1265921" cy="1309453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15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955157" y="1368652"/>
            <a:ext cx="3515374" cy="571022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55157" y="2777874"/>
            <a:ext cx="3628208" cy="571978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81200" y="4070178"/>
            <a:ext cx="906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/>
              <a:t>Results in low initial mechanical load on the motor</a:t>
            </a:r>
          </a:p>
          <a:p>
            <a:pPr marL="800100" lvl="1" indent="-342900">
              <a:buFont typeface="Calibri" pitchFamily="34" charset="0"/>
              <a:buChar char="—"/>
            </a:pPr>
            <a:r>
              <a:rPr lang="en-US" dirty="0"/>
              <a:t>Current load minimized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Can provide best acceleration if sprocket ratio is optimized</a:t>
            </a:r>
          </a:p>
          <a:p>
            <a:pPr marL="800100" lvl="1" indent="-342900">
              <a:buFont typeface="Calibri" pitchFamily="34" charset="0"/>
              <a:buChar char="—"/>
            </a:pPr>
            <a:r>
              <a:rPr lang="en-US" dirty="0"/>
              <a:t>Good if lots of starting and stopping is required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Results in low top-end speed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Good for hill/ramp climbing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53014" y="3063863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</a:rPr>
              <a:t>Primary Sprocket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4E13FF5-650C-4431-8EFC-8714651BBB10}"/>
              </a:ext>
            </a:extLst>
          </p:cNvPr>
          <p:cNvSpPr txBox="1">
            <a:spLocks/>
          </p:cNvSpPr>
          <p:nvPr/>
        </p:nvSpPr>
        <p:spPr>
          <a:xfrm>
            <a:off x="2209801" y="53498"/>
            <a:ext cx="8229600" cy="66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solidFill>
                  <a:srgbClr val="FF0000"/>
                </a:solidFill>
              </a:rPr>
              <a:t>Effect of Sprocket Ratio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3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34D2AD-EDBF-445B-8CEE-B8236BA4E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86CBD8-E215-4985-BD63-9B6545B109D2}"/>
              </a:ext>
            </a:extLst>
          </p:cNvPr>
          <p:cNvSpPr txBox="1"/>
          <p:nvPr/>
        </p:nvSpPr>
        <p:spPr>
          <a:xfrm>
            <a:off x="1676400" y="1524000"/>
            <a:ext cx="899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When designing a robot, it will be necessary to transfer the motion and power generated by a motor to devices such as wheels, spinning devices, or arms.  There are several ways to accomplish this:  Belts and Pulleys, Chains and Sprockets, or Gear Systems.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EA46A2-48FD-4270-A5D8-0854D6CC8BCA}"/>
              </a:ext>
            </a:extLst>
          </p:cNvPr>
          <p:cNvSpPr txBox="1"/>
          <p:nvPr/>
        </p:nvSpPr>
        <p:spPr>
          <a:xfrm>
            <a:off x="1676400" y="3781547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These systems can also be used to increase or decrease rotational speed and change the torque of the system.  </a:t>
            </a:r>
          </a:p>
        </p:txBody>
      </p:sp>
    </p:spTree>
    <p:extLst>
      <p:ext uri="{BB962C8B-B14F-4D97-AF65-F5344CB8AC3E}">
        <p14:creationId xmlns:p14="http://schemas.microsoft.com/office/powerpoint/2010/main" val="4307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338434" y="218892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Components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676400"/>
            <a:ext cx="3540556" cy="137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45808" y="4343400"/>
            <a:ext cx="3552749" cy="8679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5266" y="1348902"/>
            <a:ext cx="3048000" cy="20265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59875" y="3829373"/>
            <a:ext cx="2574806" cy="17900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0400" y="3460041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Conveyor Belt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0" y="5250095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Drive Belt  (toothed)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43800" y="311588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Drive Chain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89367" y="5791200"/>
            <a:ext cx="1315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Sprockets</a:t>
            </a:r>
          </a:p>
        </p:txBody>
      </p:sp>
    </p:spTree>
    <p:extLst>
      <p:ext uri="{BB962C8B-B14F-4D97-AF65-F5344CB8AC3E}">
        <p14:creationId xmlns:p14="http://schemas.microsoft.com/office/powerpoint/2010/main" val="89665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752600" y="59011"/>
            <a:ext cx="8229600" cy="7159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Applications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58693" y="1280547"/>
            <a:ext cx="4488517" cy="10965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57400" y="2713494"/>
            <a:ext cx="4488517" cy="109650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10000" y="2942094"/>
            <a:ext cx="1524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819400" y="2827794"/>
            <a:ext cx="2133600" cy="1143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57401" y="4114800"/>
            <a:ext cx="4488517" cy="109650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934200" y="1505635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Transmit power or rotation over a distance…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10400" y="4267201"/>
            <a:ext cx="371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Alter torque and rotational speeds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10400" y="2810470"/>
            <a:ext cx="371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Move an object back and forth in a linear fashion…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29200" y="2884944"/>
            <a:ext cx="6096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209800" y="2884944"/>
            <a:ext cx="5334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5739540" y="3045312"/>
            <a:ext cx="317835" cy="536089"/>
          </a:xfrm>
          <a:custGeom>
            <a:avLst/>
            <a:gdLst>
              <a:gd name="connsiteX0" fmla="*/ 46495 w 317715"/>
              <a:gd name="connsiteY0" fmla="*/ 537620 h 537620"/>
              <a:gd name="connsiteX1" fmla="*/ 201478 w 317715"/>
              <a:gd name="connsiteY1" fmla="*/ 506624 h 537620"/>
              <a:gd name="connsiteX2" fmla="*/ 278969 w 317715"/>
              <a:gd name="connsiteY2" fmla="*/ 413634 h 537620"/>
              <a:gd name="connsiteX3" fmla="*/ 317715 w 317715"/>
              <a:gd name="connsiteY3" fmla="*/ 266400 h 537620"/>
              <a:gd name="connsiteX4" fmla="*/ 278969 w 317715"/>
              <a:gd name="connsiteY4" fmla="*/ 142413 h 537620"/>
              <a:gd name="connsiteX5" fmla="*/ 178230 w 317715"/>
              <a:gd name="connsiteY5" fmla="*/ 18427 h 537620"/>
              <a:gd name="connsiteX6" fmla="*/ 0 w 317715"/>
              <a:gd name="connsiteY6" fmla="*/ 2929 h 537620"/>
              <a:gd name="connsiteX0" fmla="*/ 46495 w 317835"/>
              <a:gd name="connsiteY0" fmla="*/ 536089 h 536089"/>
              <a:gd name="connsiteX1" fmla="*/ 201478 w 317835"/>
              <a:gd name="connsiteY1" fmla="*/ 505093 h 536089"/>
              <a:gd name="connsiteX2" fmla="*/ 278969 w 317835"/>
              <a:gd name="connsiteY2" fmla="*/ 412103 h 536089"/>
              <a:gd name="connsiteX3" fmla="*/ 317715 w 317835"/>
              <a:gd name="connsiteY3" fmla="*/ 264869 h 536089"/>
              <a:gd name="connsiteX4" fmla="*/ 286719 w 317835"/>
              <a:gd name="connsiteY4" fmla="*/ 94387 h 536089"/>
              <a:gd name="connsiteX5" fmla="*/ 178230 w 317835"/>
              <a:gd name="connsiteY5" fmla="*/ 16896 h 536089"/>
              <a:gd name="connsiteX6" fmla="*/ 0 w 317835"/>
              <a:gd name="connsiteY6" fmla="*/ 1398 h 53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835" h="536089">
                <a:moveTo>
                  <a:pt x="46495" y="536089"/>
                </a:moveTo>
                <a:cubicBezTo>
                  <a:pt x="104613" y="530923"/>
                  <a:pt x="162732" y="525757"/>
                  <a:pt x="201478" y="505093"/>
                </a:cubicBezTo>
                <a:cubicBezTo>
                  <a:pt x="240224" y="484429"/>
                  <a:pt x="259596" y="452140"/>
                  <a:pt x="278969" y="412103"/>
                </a:cubicBezTo>
                <a:cubicBezTo>
                  <a:pt x="298342" y="372066"/>
                  <a:pt x="316423" y="317822"/>
                  <a:pt x="317715" y="264869"/>
                </a:cubicBezTo>
                <a:cubicBezTo>
                  <a:pt x="319007" y="211916"/>
                  <a:pt x="309966" y="135716"/>
                  <a:pt x="286719" y="94387"/>
                </a:cubicBezTo>
                <a:cubicBezTo>
                  <a:pt x="263472" y="53058"/>
                  <a:pt x="226017" y="32394"/>
                  <a:pt x="178230" y="16896"/>
                </a:cubicBezTo>
                <a:cubicBezTo>
                  <a:pt x="130444" y="1398"/>
                  <a:pt x="65867" y="-2477"/>
                  <a:pt x="0" y="1398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18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81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Picking up a Ball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95217" y="1514508"/>
            <a:ext cx="487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pair of belts can be used to puck up a ball.  When the belts rotate in one direction, they will draw the ball in.  When the belts are reversed, they will push the ball out.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E16971E-DC71-43D7-A38F-04833428C560}"/>
              </a:ext>
            </a:extLst>
          </p:cNvPr>
          <p:cNvGrpSpPr/>
          <p:nvPr/>
        </p:nvGrpSpPr>
        <p:grpSpPr>
          <a:xfrm>
            <a:off x="2438400" y="2033639"/>
            <a:ext cx="2557032" cy="3241367"/>
            <a:chOff x="7289066" y="1565132"/>
            <a:chExt cx="2557032" cy="3241367"/>
          </a:xfrm>
        </p:grpSpPr>
        <p:grpSp>
          <p:nvGrpSpPr>
            <p:cNvPr id="12" name="Group 11"/>
            <p:cNvGrpSpPr/>
            <p:nvPr/>
          </p:nvGrpSpPr>
          <p:grpSpPr>
            <a:xfrm rot="3551275">
              <a:off x="6995989" y="1858209"/>
              <a:ext cx="2693377" cy="2107223"/>
              <a:chOff x="5486400" y="2666999"/>
              <a:chExt cx="2693377" cy="2107223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486400" y="2666999"/>
                <a:ext cx="685800" cy="2107223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>
                <a:off x="5562600" y="2819400"/>
                <a:ext cx="2590800" cy="533400"/>
              </a:xfrm>
              <a:prstGeom prst="roundRect">
                <a:avLst>
                  <a:gd name="adj" fmla="val 50000"/>
                </a:avLst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562600" y="28194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7620000" y="28194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5588977" y="4114800"/>
                <a:ext cx="2590800" cy="533400"/>
              </a:xfrm>
              <a:prstGeom prst="roundRect">
                <a:avLst>
                  <a:gd name="adj" fmla="val 50000"/>
                </a:avLst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588977" y="41148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46377" y="41148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Oval 12"/>
            <p:cNvSpPr/>
            <p:nvPr/>
          </p:nvSpPr>
          <p:spPr>
            <a:xfrm>
              <a:off x="8673418" y="3815899"/>
              <a:ext cx="1066800" cy="9906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 flipV="1">
              <a:off x="8458200" y="3148417"/>
              <a:ext cx="748618" cy="116278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 17"/>
            <p:cNvSpPr/>
            <p:nvPr/>
          </p:nvSpPr>
          <p:spPr>
            <a:xfrm>
              <a:off x="9586547" y="2971801"/>
              <a:ext cx="259551" cy="817685"/>
            </a:xfrm>
            <a:custGeom>
              <a:avLst/>
              <a:gdLst>
                <a:gd name="connsiteX0" fmla="*/ 0 w 259551"/>
                <a:gd name="connsiteY0" fmla="*/ 0 h 817685"/>
                <a:gd name="connsiteX1" fmla="*/ 175846 w 259551"/>
                <a:gd name="connsiteY1" fmla="*/ 254977 h 817685"/>
                <a:gd name="connsiteX2" fmla="*/ 246185 w 259551"/>
                <a:gd name="connsiteY2" fmla="*/ 413238 h 817685"/>
                <a:gd name="connsiteX3" fmla="*/ 254977 w 259551"/>
                <a:gd name="connsiteY3" fmla="*/ 589085 h 817685"/>
                <a:gd name="connsiteX4" fmla="*/ 193431 w 259551"/>
                <a:gd name="connsiteY4" fmla="*/ 720969 h 817685"/>
                <a:gd name="connsiteX5" fmla="*/ 87923 w 259551"/>
                <a:gd name="connsiteY5" fmla="*/ 817685 h 817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551" h="817685">
                  <a:moveTo>
                    <a:pt x="0" y="0"/>
                  </a:moveTo>
                  <a:cubicBezTo>
                    <a:pt x="67407" y="93052"/>
                    <a:pt x="134815" y="186104"/>
                    <a:pt x="175846" y="254977"/>
                  </a:cubicBezTo>
                  <a:cubicBezTo>
                    <a:pt x="216877" y="323850"/>
                    <a:pt x="232997" y="357553"/>
                    <a:pt x="246185" y="413238"/>
                  </a:cubicBezTo>
                  <a:cubicBezTo>
                    <a:pt x="259373" y="468923"/>
                    <a:pt x="263769" y="537797"/>
                    <a:pt x="254977" y="589085"/>
                  </a:cubicBezTo>
                  <a:cubicBezTo>
                    <a:pt x="246185" y="640373"/>
                    <a:pt x="221273" y="682869"/>
                    <a:pt x="193431" y="720969"/>
                  </a:cubicBezTo>
                  <a:cubicBezTo>
                    <a:pt x="165589" y="759069"/>
                    <a:pt x="126756" y="788377"/>
                    <a:pt x="87923" y="817685"/>
                  </a:cubicBezTo>
                </a:path>
              </a:pathLst>
            </a:custGeom>
            <a:noFill/>
            <a:ln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7830517" flipH="1">
              <a:off x="7981643" y="4008133"/>
              <a:ext cx="259551" cy="817685"/>
            </a:xfrm>
            <a:custGeom>
              <a:avLst/>
              <a:gdLst>
                <a:gd name="connsiteX0" fmla="*/ 0 w 259551"/>
                <a:gd name="connsiteY0" fmla="*/ 0 h 817685"/>
                <a:gd name="connsiteX1" fmla="*/ 175846 w 259551"/>
                <a:gd name="connsiteY1" fmla="*/ 254977 h 817685"/>
                <a:gd name="connsiteX2" fmla="*/ 246185 w 259551"/>
                <a:gd name="connsiteY2" fmla="*/ 413238 h 817685"/>
                <a:gd name="connsiteX3" fmla="*/ 254977 w 259551"/>
                <a:gd name="connsiteY3" fmla="*/ 589085 h 817685"/>
                <a:gd name="connsiteX4" fmla="*/ 193431 w 259551"/>
                <a:gd name="connsiteY4" fmla="*/ 720969 h 817685"/>
                <a:gd name="connsiteX5" fmla="*/ 87923 w 259551"/>
                <a:gd name="connsiteY5" fmla="*/ 817685 h 817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551" h="817685">
                  <a:moveTo>
                    <a:pt x="0" y="0"/>
                  </a:moveTo>
                  <a:cubicBezTo>
                    <a:pt x="67407" y="93052"/>
                    <a:pt x="134815" y="186104"/>
                    <a:pt x="175846" y="254977"/>
                  </a:cubicBezTo>
                  <a:cubicBezTo>
                    <a:pt x="216877" y="323850"/>
                    <a:pt x="232997" y="357553"/>
                    <a:pt x="246185" y="413238"/>
                  </a:cubicBezTo>
                  <a:cubicBezTo>
                    <a:pt x="259373" y="468923"/>
                    <a:pt x="263769" y="537797"/>
                    <a:pt x="254977" y="589085"/>
                  </a:cubicBezTo>
                  <a:cubicBezTo>
                    <a:pt x="246185" y="640373"/>
                    <a:pt x="221273" y="682869"/>
                    <a:pt x="193431" y="720969"/>
                  </a:cubicBezTo>
                  <a:cubicBezTo>
                    <a:pt x="165589" y="759069"/>
                    <a:pt x="126756" y="788377"/>
                    <a:pt x="87923" y="817685"/>
                  </a:cubicBezTo>
                </a:path>
              </a:pathLst>
            </a:custGeom>
            <a:noFill/>
            <a:ln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D5DC416-DCB8-47B8-9A04-369C480C3FB7}"/>
              </a:ext>
            </a:extLst>
          </p:cNvPr>
          <p:cNvSpPr txBox="1"/>
          <p:nvPr/>
        </p:nvSpPr>
        <p:spPr>
          <a:xfrm>
            <a:off x="5695217" y="3810210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Wide, flat belts can be used or a series of parallel narrow bands (surgical tubing) can be used.  Both have been used successfully. </a:t>
            </a:r>
          </a:p>
        </p:txBody>
      </p:sp>
    </p:spTree>
    <p:extLst>
      <p:ext uri="{BB962C8B-B14F-4D97-AF65-F5344CB8AC3E}">
        <p14:creationId xmlns:p14="http://schemas.microsoft.com/office/powerpoint/2010/main" val="173157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81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Surgical Tubing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E67F015-A623-4D60-B2FA-9A0F139968D5}"/>
              </a:ext>
            </a:extLst>
          </p:cNvPr>
          <p:cNvGrpSpPr/>
          <p:nvPr/>
        </p:nvGrpSpPr>
        <p:grpSpPr>
          <a:xfrm>
            <a:off x="1716376" y="1447800"/>
            <a:ext cx="4013373" cy="4495800"/>
            <a:chOff x="1913106" y="1362710"/>
            <a:chExt cx="4013373" cy="4495800"/>
          </a:xfrm>
        </p:grpSpPr>
        <p:pic>
          <p:nvPicPr>
            <p:cNvPr id="1026" name="Picture 2" descr="E:\Pictures\100_1788.jpg"/>
            <p:cNvPicPr>
              <a:picLocks noChangeAspect="1" noChangeArrowheads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rot="5400000">
              <a:off x="1671893" y="1603923"/>
              <a:ext cx="4495800" cy="40133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EEE1F1B-3119-40A1-923C-7614E7F296FF}"/>
                </a:ext>
              </a:extLst>
            </p:cNvPr>
            <p:cNvSpPr/>
            <p:nvPr/>
          </p:nvSpPr>
          <p:spPr>
            <a:xfrm rot="407700">
              <a:off x="4788865" y="2668425"/>
              <a:ext cx="1024686" cy="4814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D393A6AC-820B-4BAB-8C1C-9CD9E1932BAB}"/>
              </a:ext>
            </a:extLst>
          </p:cNvPr>
          <p:cNvSpPr txBox="1"/>
          <p:nvPr/>
        </p:nvSpPr>
        <p:spPr>
          <a:xfrm>
            <a:off x="6477000" y="2027615"/>
            <a:ext cx="487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system depicted here is used </a:t>
            </a:r>
            <a:r>
              <a:rPr lang="en-US" sz="2400" dirty="0" err="1"/>
              <a:t>ot</a:t>
            </a:r>
            <a:r>
              <a:rPr lang="en-US" sz="2400" dirty="0"/>
              <a:t> move balls within the robot.  The distance between pulleys can’t be too far because the tubing will spread apart and not grip the ball properly.  </a:t>
            </a:r>
          </a:p>
        </p:txBody>
      </p:sp>
    </p:spTree>
    <p:extLst>
      <p:ext uri="{BB962C8B-B14F-4D97-AF65-F5344CB8AC3E}">
        <p14:creationId xmlns:p14="http://schemas.microsoft.com/office/powerpoint/2010/main" val="336413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46103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Surgical Tubing Coupler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4A09AD3-2B81-467E-AC5C-8CE58199C3FD}"/>
              </a:ext>
            </a:extLst>
          </p:cNvPr>
          <p:cNvGrpSpPr/>
          <p:nvPr/>
        </p:nvGrpSpPr>
        <p:grpSpPr>
          <a:xfrm>
            <a:off x="1501310" y="1295400"/>
            <a:ext cx="4230897" cy="4604134"/>
            <a:chOff x="3809999" y="1335767"/>
            <a:chExt cx="4230897" cy="4604134"/>
          </a:xfrm>
        </p:grpSpPr>
        <p:pic>
          <p:nvPicPr>
            <p:cNvPr id="1026" name="Picture 2" descr="E:\Pictures\100_1788.jpg"/>
            <p:cNvPicPr>
              <a:picLocks noChangeAspect="1" noChangeArrowheads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rot="5400000">
              <a:off x="3623381" y="1522385"/>
              <a:ext cx="4604134" cy="42308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4836903" y="2722579"/>
              <a:ext cx="1524000" cy="15240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A87C1C3A-9E1D-460F-9815-D55494C644B2}"/>
              </a:ext>
            </a:extLst>
          </p:cNvPr>
          <p:cNvSpPr txBox="1"/>
          <p:nvPr/>
        </p:nvSpPr>
        <p:spPr>
          <a:xfrm>
            <a:off x="6477000" y="2027615"/>
            <a:ext cx="487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Surgical tubing is hollow.  A small wood or plastic dowel can be inserted in the open ends of the tube to serve as a coupler.</a:t>
            </a:r>
          </a:p>
          <a:p>
            <a:endParaRPr lang="en-US" sz="2400" dirty="0"/>
          </a:p>
          <a:p>
            <a:r>
              <a:rPr lang="en-US" sz="2400" dirty="0"/>
              <a:t>If the fit is tight enough, the dowels can secure the tube by themselves.  It may be necessary to use tape or wire rings to keep the tube from slipping off.</a:t>
            </a:r>
          </a:p>
        </p:txBody>
      </p:sp>
    </p:spTree>
    <p:extLst>
      <p:ext uri="{BB962C8B-B14F-4D97-AF65-F5344CB8AC3E}">
        <p14:creationId xmlns:p14="http://schemas.microsoft.com/office/powerpoint/2010/main" val="189072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34D2AD-EDBF-445B-8CEE-B8236BA4E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86CBD8-E215-4985-BD63-9B6545B109D2}"/>
              </a:ext>
            </a:extLst>
          </p:cNvPr>
          <p:cNvSpPr txBox="1"/>
          <p:nvPr/>
        </p:nvSpPr>
        <p:spPr>
          <a:xfrm>
            <a:off x="838200" y="662485"/>
            <a:ext cx="691699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Pulleys and Sprockets are essentially the same thing.  Pulleys are used in conjunction with belts, and sprockets are used in conjunction with chains.</a:t>
            </a:r>
          </a:p>
          <a:p>
            <a:endParaRPr lang="en-US" sz="2800" dirty="0"/>
          </a:p>
          <a:p>
            <a:r>
              <a:rPr lang="en-US" sz="2800" dirty="0"/>
              <a:t>Chains and sprockets provide much more positive engagement and the system will not slip.  Belts and pulleys much be tight to the belt doesn’t slip. </a:t>
            </a:r>
          </a:p>
          <a:p>
            <a:endParaRPr lang="en-US" sz="2800" dirty="0"/>
          </a:p>
          <a:p>
            <a:r>
              <a:rPr lang="en-US" sz="2800" dirty="0"/>
              <a:t>Gears work in the same way, but there is no need for belts or chains to connect them.  Gears interact directly with one another.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6A13E6-6673-4A77-ACC7-CF086569320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628" r="6434"/>
          <a:stretch/>
        </p:blipFill>
        <p:spPr>
          <a:xfrm>
            <a:off x="8224683" y="1436955"/>
            <a:ext cx="3270864" cy="9086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016D5B-26F8-4D0D-9282-54CBD22AB60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29599" y="3158614"/>
            <a:ext cx="3270865" cy="126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53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34D2AD-EDBF-445B-8CEE-B8236BA4E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3888-FAE6-442E-BB57-9B18FC7E0447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EA46A2-48FD-4270-A5D8-0854D6CC8BCA}"/>
              </a:ext>
            </a:extLst>
          </p:cNvPr>
          <p:cNvSpPr txBox="1"/>
          <p:nvPr/>
        </p:nvSpPr>
        <p:spPr>
          <a:xfrm>
            <a:off x="1600200" y="1524000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Changing the diameters of the sprockets or pulleys will result in changes in rotational speed and delivered torque.   This is discussed in the following slides. </a:t>
            </a:r>
          </a:p>
        </p:txBody>
      </p:sp>
    </p:spTree>
    <p:extLst>
      <p:ext uri="{BB962C8B-B14F-4D97-AF65-F5344CB8AC3E}">
        <p14:creationId xmlns:p14="http://schemas.microsoft.com/office/powerpoint/2010/main" val="80208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684</Words>
  <Application>Microsoft Office PowerPoint</Application>
  <PresentationFormat>Widescreen</PresentationFormat>
  <Paragraphs>106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Robotics  Belts, Chains, Sprockets and Gears</vt:lpstr>
      <vt:lpstr>PowerPoint Presentation</vt:lpstr>
      <vt:lpstr>Components</vt:lpstr>
      <vt:lpstr>Applications</vt:lpstr>
      <vt:lpstr>Picking up a Ball </vt:lpstr>
      <vt:lpstr>Surgical Tubing </vt:lpstr>
      <vt:lpstr>Surgical Tubing Coupler </vt:lpstr>
      <vt:lpstr>PowerPoint Presentation</vt:lpstr>
      <vt:lpstr>PowerPoint Presentation</vt:lpstr>
      <vt:lpstr>Sprocket Ratios</vt:lpstr>
      <vt:lpstr>Nomenclature</vt:lpstr>
      <vt:lpstr>Sample Problem</vt:lpstr>
      <vt:lpstr>Effect of Sprocket Ratio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Belts, Chains, Sprockets and Gears</dc:title>
  <dc:creator>Eberspeaker, Philip J. (WFF-8100)</dc:creator>
  <cp:lastModifiedBy>Philip Eberspeaker</cp:lastModifiedBy>
  <cp:revision>24</cp:revision>
  <dcterms:created xsi:type="dcterms:W3CDTF">2012-09-17T21:05:11Z</dcterms:created>
  <dcterms:modified xsi:type="dcterms:W3CDTF">2018-07-17T02:34:44Z</dcterms:modified>
</cp:coreProperties>
</file>